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7562850" cy="10688638"/>
  <p:notesSz cx="6870700" cy="100076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ZIERES Caroline" initials="RC" lastIdx="2" clrIdx="0"/>
  <p:cmAuthor id="1" name="jerome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A71"/>
    <a:srgbClr val="CCA9C4"/>
    <a:srgbClr val="63A8D0"/>
    <a:srgbClr val="49A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4" y="-72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3152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329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8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50888"/>
            <a:ext cx="2654300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6750" y="4754171"/>
            <a:ext cx="5497202" cy="4502940"/>
          </a:xfrm>
          <a:prstGeom prst="rect">
            <a:avLst/>
          </a:prstGeom>
        </p:spPr>
        <p:txBody>
          <a:bodyPr lIns="92272" tIns="46136" rIns="92272" bIns="46136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242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8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41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>
            <a:off x="611019" y="563111"/>
            <a:ext cx="6313856" cy="0"/>
          </a:xfrm>
          <a:prstGeom prst="line">
            <a:avLst/>
          </a:prstGeom>
          <a:ln w="76200" cmpd="sng">
            <a:solidFill>
              <a:srgbClr val="841A7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 userDrawn="1"/>
        </p:nvCxnSpPr>
        <p:spPr>
          <a:xfrm>
            <a:off x="611019" y="2382386"/>
            <a:ext cx="6313856" cy="0"/>
          </a:xfrm>
          <a:prstGeom prst="line">
            <a:avLst/>
          </a:prstGeom>
          <a:ln w="76200" cmpd="sng">
            <a:solidFill>
              <a:srgbClr val="841A7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 userDrawn="1"/>
        </p:nvSpPr>
        <p:spPr>
          <a:xfrm>
            <a:off x="469900" y="3317875"/>
            <a:ext cx="1765300" cy="3339376"/>
          </a:xfrm>
          <a:prstGeom prst="rect">
            <a:avLst/>
          </a:prstGeom>
          <a:solidFill>
            <a:srgbClr val="CCA9C4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sz="1200" b="1" i="0" spc="50" dirty="0" smtClean="0">
              <a:latin typeface="TodaySBOP-Bold"/>
              <a:cs typeface="TodaySBOP-Bold"/>
            </a:endParaRPr>
          </a:p>
          <a:p>
            <a:endParaRPr lang="fr-FR" sz="1200" b="1" spc="50" dirty="0" smtClean="0">
              <a:latin typeface="TodaySBOP-Bold"/>
              <a:cs typeface="TodaySBOP-Bold"/>
            </a:endParaRPr>
          </a:p>
          <a:p>
            <a:endParaRPr lang="fr-FR" sz="1200" b="1" spc="50" dirty="0" smtClean="0">
              <a:latin typeface="TodaySBOP-Bold"/>
              <a:cs typeface="TodaySBOP-Bold"/>
            </a:endParaRPr>
          </a:p>
          <a:p>
            <a:endParaRPr lang="fr-FR" sz="1200" b="1" spc="50" dirty="0" smtClean="0">
              <a:latin typeface="TodaySBOP-Bold"/>
              <a:cs typeface="TodaySBOP-Bold"/>
            </a:endParaRPr>
          </a:p>
          <a:p>
            <a:endParaRPr lang="fr-FR" sz="1200" b="1" spc="50" dirty="0" smtClean="0">
              <a:latin typeface="TodaySBOP-Bold"/>
              <a:cs typeface="TodaySBOP-Bold"/>
            </a:endParaRPr>
          </a:p>
          <a:p>
            <a:endParaRPr lang="fr-FR" sz="1200" b="1" spc="50" dirty="0" smtClean="0">
              <a:latin typeface="TodaySBOP-Bold"/>
              <a:cs typeface="TodaySBOP-Bold"/>
            </a:endParaRPr>
          </a:p>
          <a:p>
            <a:endParaRPr lang="fr-FR" sz="1200" b="1" spc="50" dirty="0" smtClean="0">
              <a:latin typeface="TodaySBOP-Bold"/>
              <a:cs typeface="TodaySBOP-Bold"/>
            </a:endParaRPr>
          </a:p>
          <a:p>
            <a:endParaRPr lang="fr-FR" sz="1200" b="1" spc="50" dirty="0" smtClean="0">
              <a:latin typeface="TodaySBOP-Bold"/>
              <a:cs typeface="TodaySBOP-Bold"/>
            </a:endParaRPr>
          </a:p>
          <a:p>
            <a:endParaRPr lang="fr-FR" sz="1200" b="1" spc="50" dirty="0" smtClean="0">
              <a:latin typeface="TodaySBOP-Bold"/>
              <a:cs typeface="TodaySBOP-Bold"/>
            </a:endParaRPr>
          </a:p>
          <a:p>
            <a:endParaRPr lang="fr-FR" sz="1200" b="1" spc="50" dirty="0" smtClean="0">
              <a:latin typeface="TodaySBOP-Bold"/>
              <a:cs typeface="TodaySBOP-Bold"/>
            </a:endParaRPr>
          </a:p>
          <a:p>
            <a:endParaRPr lang="fr-FR" sz="1200" b="1" spc="50" dirty="0" smtClean="0">
              <a:latin typeface="TodaySBOP-Bold"/>
              <a:cs typeface="TodaySBOP-Bold"/>
            </a:endParaRPr>
          </a:p>
          <a:p>
            <a:endParaRPr lang="fr-FR" sz="1200" b="1" spc="50" dirty="0" smtClean="0">
              <a:latin typeface="TodaySBOP-Bold"/>
              <a:cs typeface="TodaySBOP-Bold"/>
            </a:endParaRPr>
          </a:p>
          <a:p>
            <a:endParaRPr lang="fr-FR" sz="1200" b="1" dirty="0" smtClean="0"/>
          </a:p>
          <a:p>
            <a:endParaRPr lang="fr-FR" sz="1100" dirty="0" smtClean="0">
              <a:latin typeface="TodaySBOP-Regular"/>
              <a:cs typeface="TodaySBOP-Regular"/>
            </a:endParaRPr>
          </a:p>
          <a:p>
            <a:endParaRPr lang="fr-FR" sz="1100" dirty="0" smtClean="0">
              <a:latin typeface="TodaySBOP-Regular"/>
              <a:cs typeface="TodaySBOP-Regular"/>
            </a:endParaRPr>
          </a:p>
          <a:p>
            <a:endParaRPr lang="fr-FR" sz="1100" dirty="0" smtClean="0">
              <a:latin typeface="TodaySBOP-Regular"/>
              <a:cs typeface="TodaySBOP-Regular"/>
            </a:endParaRPr>
          </a:p>
          <a:p>
            <a:endParaRPr lang="fr-FR" sz="1100" dirty="0" smtClean="0">
              <a:latin typeface="TodaySBOP-Regular"/>
              <a:cs typeface="TodaySBOP-Regular"/>
            </a:endParaRPr>
          </a:p>
          <a:p>
            <a:endParaRPr lang="fr-FR" sz="1100" dirty="0" smtClean="0">
              <a:latin typeface="TodaySBOP-Regular"/>
              <a:cs typeface="TodaySBOP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3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>
            <a:off x="611019" y="563111"/>
            <a:ext cx="6313856" cy="0"/>
          </a:xfrm>
          <a:prstGeom prst="line">
            <a:avLst/>
          </a:prstGeom>
          <a:ln w="76200" cmpd="sng">
            <a:solidFill>
              <a:srgbClr val="841A7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0" y="8775700"/>
            <a:ext cx="7575550" cy="1911350"/>
          </a:xfrm>
          <a:prstGeom prst="rect">
            <a:avLst/>
          </a:prstGeom>
          <a:solidFill>
            <a:srgbClr val="CCA9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611019" y="6640061"/>
            <a:ext cx="6313856" cy="0"/>
          </a:xfrm>
          <a:prstGeom prst="line">
            <a:avLst/>
          </a:prstGeom>
          <a:ln w="76200" cmpd="sng">
            <a:solidFill>
              <a:srgbClr val="841A7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96719" y="6769100"/>
            <a:ext cx="189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0" spc="50" dirty="0" smtClean="0">
                <a:solidFill>
                  <a:srgbClr val="841A71"/>
                </a:solidFill>
                <a:latin typeface="TodaySBOP-Medium"/>
                <a:cs typeface="TodaySBOP-Medium"/>
              </a:rPr>
              <a:t>Les partenaires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097" y="9115822"/>
            <a:ext cx="1065381" cy="926418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962791" y="8988864"/>
            <a:ext cx="1765300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0000"/>
                </a:solidFill>
                <a:latin typeface="TodaySBOP-Bold"/>
                <a:cs typeface="TodaySBOP-Bold"/>
              </a:rPr>
              <a:t>AFD/CEFEB</a:t>
            </a:r>
          </a:p>
          <a:p>
            <a:r>
              <a:rPr lang="fr-FR" sz="1000" dirty="0">
                <a:solidFill>
                  <a:srgbClr val="000000"/>
                </a:solidFill>
                <a:latin typeface="TodaySBOP-Regular"/>
                <a:cs typeface="TodaySBOP-Regular"/>
              </a:rPr>
              <a:t>Les Docks – Atrium 10.3</a:t>
            </a:r>
          </a:p>
          <a:p>
            <a:r>
              <a:rPr lang="fr-FR" sz="1000" dirty="0">
                <a:solidFill>
                  <a:srgbClr val="000000"/>
                </a:solidFill>
                <a:latin typeface="TodaySBOP-Regular"/>
                <a:cs typeface="TodaySBOP-Regular"/>
              </a:rPr>
              <a:t>10 place de la Joliette</a:t>
            </a:r>
          </a:p>
          <a:p>
            <a:r>
              <a:rPr lang="fr-FR" sz="1000" dirty="0">
                <a:solidFill>
                  <a:srgbClr val="000000"/>
                </a:solidFill>
                <a:latin typeface="TodaySBOP-Regular"/>
                <a:cs typeface="TodaySBOP-Regular"/>
              </a:rPr>
              <a:t>13002 MARSEILLE</a:t>
            </a:r>
          </a:p>
          <a:p>
            <a:r>
              <a:rPr lang="hu-HU" sz="1000" dirty="0" smtClean="0">
                <a:solidFill>
                  <a:srgbClr val="000000"/>
                </a:solidFill>
                <a:latin typeface="TodaySBOP-Regular"/>
                <a:cs typeface="TodaySBOP-Regular"/>
              </a:rPr>
              <a:t>Tél</a:t>
            </a:r>
            <a:r>
              <a:rPr lang="hu-HU" sz="1000" dirty="0">
                <a:solidFill>
                  <a:srgbClr val="000000"/>
                </a:solidFill>
                <a:latin typeface="TodaySBOP-Regular"/>
                <a:cs typeface="TodaySBOP-Regular"/>
              </a:rPr>
              <a:t>. : </a:t>
            </a:r>
            <a:r>
              <a:rPr lang="fr-CH" sz="1000" dirty="0" smtClean="0">
                <a:solidFill>
                  <a:srgbClr val="000000"/>
                </a:solidFill>
                <a:latin typeface="TodaySBOP-Regular"/>
                <a:cs typeface="TodaySBOP-Regular"/>
              </a:rPr>
              <a:t>+</a:t>
            </a:r>
            <a:r>
              <a:rPr lang="hu-HU" sz="1000" dirty="0" smtClean="0">
                <a:solidFill>
                  <a:srgbClr val="000000"/>
                </a:solidFill>
                <a:latin typeface="TodaySBOP-Regular"/>
                <a:cs typeface="TodaySBOP-Regular"/>
              </a:rPr>
              <a:t>33 </a:t>
            </a:r>
            <a:r>
              <a:rPr lang="hu-HU" sz="1000" dirty="0">
                <a:solidFill>
                  <a:srgbClr val="000000"/>
                </a:solidFill>
                <a:latin typeface="TodaySBOP-Regular"/>
                <a:cs typeface="TodaySBOP-Regular"/>
              </a:rPr>
              <a:t>(0)4 91 13 17 50</a:t>
            </a:r>
          </a:p>
          <a:p>
            <a:r>
              <a:rPr lang="hu-HU" sz="1000" dirty="0">
                <a:solidFill>
                  <a:srgbClr val="000000"/>
                </a:solidFill>
                <a:latin typeface="TodaySBOP-Regular"/>
                <a:cs typeface="TodaySBOP-Regular"/>
              </a:rPr>
              <a:t>Fax : </a:t>
            </a:r>
            <a:r>
              <a:rPr lang="fr-CH" sz="1000" dirty="0" smtClean="0">
                <a:solidFill>
                  <a:srgbClr val="000000"/>
                </a:solidFill>
                <a:latin typeface="TodaySBOP-Regular"/>
                <a:cs typeface="TodaySBOP-Regular"/>
              </a:rPr>
              <a:t>+</a:t>
            </a:r>
            <a:r>
              <a:rPr lang="hu-HU" sz="1000" dirty="0" smtClean="0">
                <a:solidFill>
                  <a:srgbClr val="000000"/>
                </a:solidFill>
                <a:latin typeface="TodaySBOP-Regular"/>
                <a:cs typeface="TodaySBOP-Regular"/>
              </a:rPr>
              <a:t>33 </a:t>
            </a:r>
            <a:r>
              <a:rPr lang="hu-HU" sz="1000" dirty="0">
                <a:solidFill>
                  <a:srgbClr val="000000"/>
                </a:solidFill>
                <a:latin typeface="TodaySBOP-Regular"/>
                <a:cs typeface="TodaySBOP-Regular"/>
              </a:rPr>
              <a:t>(0)4 91 13 17 </a:t>
            </a:r>
            <a:r>
              <a:rPr lang="hu-HU" sz="1000" dirty="0" smtClean="0">
                <a:solidFill>
                  <a:srgbClr val="000000"/>
                </a:solidFill>
                <a:latin typeface="TodaySBOP-Regular"/>
                <a:cs typeface="TodaySBOP-Regular"/>
              </a:rPr>
              <a:t>78</a:t>
            </a:r>
            <a:endParaRPr lang="fr-FR" sz="1000" dirty="0" smtClean="0">
              <a:solidFill>
                <a:srgbClr val="000000"/>
              </a:solidFill>
              <a:latin typeface="TodaySBOP-Regular"/>
              <a:cs typeface="TodaySBOP-Regular"/>
            </a:endParaRPr>
          </a:p>
          <a:p>
            <a:endParaRPr lang="hu-HU" sz="1000" dirty="0">
              <a:solidFill>
                <a:srgbClr val="000000"/>
              </a:solidFill>
              <a:latin typeface="TodaySBOP-Regular"/>
              <a:cs typeface="TodaySBOP-Regular"/>
            </a:endParaRPr>
          </a:p>
          <a:p>
            <a:r>
              <a:rPr lang="fr-FR" sz="1000" dirty="0" smtClean="0">
                <a:solidFill>
                  <a:srgbClr val="000000"/>
                </a:solidFill>
                <a:latin typeface="TodaySBOP-Regular"/>
                <a:cs typeface="TodaySBOP-Regular"/>
              </a:rPr>
              <a:t>www.cefeb.org</a:t>
            </a:r>
            <a:endParaRPr lang="fr-FR" sz="1000" dirty="0">
              <a:solidFill>
                <a:srgbClr val="000000"/>
              </a:solidFill>
              <a:latin typeface="TodaySBOP-Regular"/>
              <a:cs typeface="TodaySBOP-Regular"/>
            </a:endParaRPr>
          </a:p>
          <a:p>
            <a:r>
              <a:rPr lang="fr-FR" sz="1000" dirty="0" err="1">
                <a:solidFill>
                  <a:srgbClr val="000000"/>
                </a:solidFill>
                <a:latin typeface="TodaySBOP-Regular"/>
                <a:cs typeface="TodaySBOP-Regular"/>
              </a:rPr>
              <a:t>www.cefeb-alumni.org</a:t>
            </a:r>
            <a:endParaRPr lang="fr-FR" sz="1000" dirty="0">
              <a:solidFill>
                <a:srgbClr val="000000"/>
              </a:solidFill>
              <a:latin typeface="TodaySBOP-Regular"/>
              <a:cs typeface="TodaySBOP-Regular"/>
            </a:endParaRPr>
          </a:p>
        </p:txBody>
      </p:sp>
    </p:spTree>
    <p:extLst>
      <p:ext uri="{BB962C8B-B14F-4D97-AF65-F5344CB8AC3E}">
        <p14:creationId xmlns:p14="http://schemas.microsoft.com/office/powerpoint/2010/main" val="50701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hautbergued@afd.fr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hyperlink" Target="mailto:delisee-pizzov@afd.fr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2119" y="920750"/>
            <a:ext cx="6497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Management of local authorities</a:t>
            </a:r>
          </a:p>
          <a:p>
            <a:r>
              <a:rPr lang="en-US" sz="2800" b="1" dirty="0"/>
              <a:t>U</a:t>
            </a:r>
            <a:r>
              <a:rPr lang="en-US" sz="2800" b="1" dirty="0" smtClean="0"/>
              <a:t>rban planning tools</a:t>
            </a:r>
            <a:endParaRPr lang="en-US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571750" y="6072509"/>
            <a:ext cx="42989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50"/>
              </a:lnSpc>
            </a:pPr>
            <a:endParaRPr lang="fr-FR" sz="1200" spc="50" dirty="0" smtClean="0">
              <a:solidFill>
                <a:srgbClr val="63A8D0"/>
              </a:solidFill>
              <a:latin typeface="TodaySBOP-Medium"/>
              <a:cs typeface="TodaySBOP-Medium"/>
            </a:endParaRPr>
          </a:p>
          <a:p>
            <a:pPr>
              <a:lnSpc>
                <a:spcPts val="1250"/>
              </a:lnSpc>
            </a:pPr>
            <a:r>
              <a:rPr lang="en-US" sz="1600" dirty="0" smtClean="0">
                <a:solidFill>
                  <a:srgbClr val="841A71"/>
                </a:solidFill>
                <a:latin typeface="TodaySBOP-Bold"/>
              </a:rPr>
              <a:t>Objectives</a:t>
            </a:r>
          </a:p>
          <a:p>
            <a:pPr>
              <a:lnSpc>
                <a:spcPts val="1250"/>
              </a:lnSpc>
            </a:pPr>
            <a:r>
              <a:rPr lang="en-US" sz="1600" spc="50" dirty="0" smtClean="0">
                <a:solidFill>
                  <a:srgbClr val="841A71"/>
                </a:solidFill>
                <a:latin typeface="TodaySBOP-Medium"/>
                <a:cs typeface="TodaySBOP-Medium"/>
              </a:rPr>
              <a:t> </a:t>
            </a:r>
            <a:endParaRPr lang="en-US" sz="1100" dirty="0" smtClean="0">
              <a:latin typeface="HelveticaNeueLT Std"/>
              <a:cs typeface="HelveticaNeueLT Std"/>
            </a:endParaRPr>
          </a:p>
          <a:p>
            <a:r>
              <a:rPr lang="en-US" sz="1100" dirty="0"/>
              <a:t>U</a:t>
            </a:r>
            <a:r>
              <a:rPr lang="en-US" sz="1100" dirty="0" smtClean="0"/>
              <a:t>rban planning requires various skills at different stages of a project implementation. </a:t>
            </a:r>
            <a:r>
              <a:rPr lang="en-US" sz="1100" b="1" dirty="0" smtClean="0"/>
              <a:t>The general objective of the training is to build shared "references" between the different actors in the most important issues of urban transport and development.</a:t>
            </a:r>
          </a:p>
          <a:p>
            <a:endParaRPr lang="en-US" sz="1100" dirty="0" smtClean="0"/>
          </a:p>
          <a:p>
            <a:pPr>
              <a:lnSpc>
                <a:spcPts val="1250"/>
              </a:lnSpc>
            </a:pPr>
            <a:endParaRPr lang="en-US" sz="900" dirty="0" smtClean="0">
              <a:latin typeface="HelveticaNeueLT Std"/>
              <a:cs typeface="HelveticaNeueLT Std"/>
            </a:endParaRPr>
          </a:p>
          <a:p>
            <a:pPr>
              <a:lnSpc>
                <a:spcPts val="1250"/>
              </a:lnSpc>
            </a:pPr>
            <a:r>
              <a:rPr lang="en-US" sz="1600" spc="50" dirty="0" smtClean="0">
                <a:solidFill>
                  <a:srgbClr val="841A71"/>
                </a:solidFill>
                <a:latin typeface="TodaySBOP-Medium"/>
                <a:cs typeface="TodaySBOP-Medium"/>
              </a:rPr>
              <a:t>Program</a:t>
            </a:r>
            <a:endParaRPr lang="en-US" sz="1100" spc="50" dirty="0" smtClean="0">
              <a:latin typeface="TodaySBOP-Medium"/>
              <a:cs typeface="TodaySBOP-Medium"/>
            </a:endParaRPr>
          </a:p>
          <a:p>
            <a:pPr>
              <a:lnSpc>
                <a:spcPts val="1250"/>
              </a:lnSpc>
            </a:pPr>
            <a:endParaRPr lang="en-US" sz="900" dirty="0" smtClean="0">
              <a:latin typeface="TodaySBOP-Regular"/>
              <a:cs typeface="TodaySBOP-Regular"/>
            </a:endParaRPr>
          </a:p>
          <a:p>
            <a:r>
              <a:rPr lang="en-US" sz="1100" dirty="0" smtClean="0"/>
              <a:t>Various sectorial topics will be addressed :</a:t>
            </a:r>
          </a:p>
          <a:p>
            <a:endParaRPr lang="en-US" sz="500" dirty="0" smtClean="0"/>
          </a:p>
          <a:p>
            <a:r>
              <a:rPr lang="en-US" sz="1100" dirty="0" smtClean="0"/>
              <a:t>• Strategic Urban Planning</a:t>
            </a:r>
            <a:br>
              <a:rPr lang="en-US" sz="1100" dirty="0" smtClean="0"/>
            </a:br>
            <a:r>
              <a:rPr lang="en-US" sz="1100" dirty="0" smtClean="0"/>
              <a:t>• </a:t>
            </a:r>
            <a:r>
              <a:rPr lang="en-US" sz="1100" dirty="0"/>
              <a:t>U</a:t>
            </a:r>
            <a:r>
              <a:rPr lang="en-US" sz="1100" dirty="0" smtClean="0"/>
              <a:t>rban development and urban transport nexus</a:t>
            </a:r>
            <a:br>
              <a:rPr lang="en-US" sz="1100" dirty="0" smtClean="0"/>
            </a:br>
            <a:r>
              <a:rPr lang="en-US" sz="1100" dirty="0" smtClean="0"/>
              <a:t>• Large and complex urban projects</a:t>
            </a:r>
            <a:br>
              <a:rPr lang="en-US" sz="1100" dirty="0" smtClean="0"/>
            </a:br>
            <a:r>
              <a:rPr lang="en-US" sz="1100" dirty="0" smtClean="0"/>
              <a:t>• </a:t>
            </a:r>
            <a:r>
              <a:rPr lang="en-US" sz="1100" dirty="0"/>
              <a:t>Restructuring </a:t>
            </a:r>
            <a:r>
              <a:rPr lang="en-US" sz="1100" dirty="0" smtClean="0"/>
              <a:t>of informal settlements</a:t>
            </a:r>
            <a:br>
              <a:rPr lang="en-US" sz="1100" dirty="0" smtClean="0"/>
            </a:br>
            <a:r>
              <a:rPr lang="en-US" sz="1100" dirty="0" smtClean="0"/>
              <a:t>• Environmental and natural hazards</a:t>
            </a:r>
          </a:p>
          <a:p>
            <a:r>
              <a:rPr lang="en-US" sz="1100" dirty="0" smtClean="0"/>
              <a:t>Cross-disciplinary concepts such as climate change and urban mobility will be integrated into each topic.</a:t>
            </a:r>
          </a:p>
          <a:p>
            <a:r>
              <a:rPr lang="en-US" sz="1100" dirty="0" smtClean="0"/>
              <a:t> </a:t>
            </a:r>
          </a:p>
          <a:p>
            <a:r>
              <a:rPr lang="en-US" sz="1100" dirty="0" smtClean="0"/>
              <a:t>Field visits will be organized in Marseilles (week 1) and in Lausanne (week 2).</a:t>
            </a:r>
            <a:endParaRPr lang="en-US" sz="1100" dirty="0"/>
          </a:p>
        </p:txBody>
      </p:sp>
      <p:sp>
        <p:nvSpPr>
          <p:cNvPr id="7" name="ZoneTexte 6"/>
          <p:cNvSpPr txBox="1"/>
          <p:nvPr/>
        </p:nvSpPr>
        <p:spPr>
          <a:xfrm>
            <a:off x="474494" y="3327399"/>
            <a:ext cx="1765300" cy="32778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sz="1200" b="1" i="0" spc="50" dirty="0" smtClean="0">
              <a:latin typeface="TodaySBOP-Bold"/>
              <a:cs typeface="TodaySBOP-Bold"/>
            </a:endParaRPr>
          </a:p>
          <a:p>
            <a:r>
              <a:rPr lang="en-US" sz="1200" b="1" i="0" spc="50" dirty="0" smtClean="0">
                <a:latin typeface="TodaySBOP-Bold"/>
                <a:cs typeface="TodaySBOP-Bold"/>
              </a:rPr>
              <a:t>Public</a:t>
            </a:r>
          </a:p>
          <a:p>
            <a:r>
              <a:rPr lang="en-US" sz="1100" dirty="0" smtClean="0">
                <a:latin typeface="TodaySBOP-Regular"/>
                <a:cs typeface="TodaySBOP-Regular"/>
              </a:rPr>
              <a:t>Local authorities’ Managers in activity – Urban sector</a:t>
            </a:r>
          </a:p>
          <a:p>
            <a:endParaRPr lang="en-US" sz="1200" b="1" dirty="0" smtClean="0"/>
          </a:p>
          <a:p>
            <a:r>
              <a:rPr lang="en-US" sz="1200" b="1" spc="50" dirty="0" smtClean="0">
                <a:latin typeface="TodaySBOP-Bold"/>
                <a:cs typeface="TodaySBOP-Bold"/>
              </a:rPr>
              <a:t>Dates</a:t>
            </a:r>
          </a:p>
          <a:p>
            <a:r>
              <a:rPr lang="en-US" sz="1100" dirty="0">
                <a:latin typeface="TodaySBOP-Regular"/>
                <a:cs typeface="TodaySBOP-Regular"/>
              </a:rPr>
              <a:t>From </a:t>
            </a:r>
            <a:r>
              <a:rPr lang="en-US" sz="1100" dirty="0" smtClean="0">
                <a:latin typeface="TodaySBOP-Regular"/>
                <a:cs typeface="TodaySBOP-Regular"/>
              </a:rPr>
              <a:t>12 to 23 September </a:t>
            </a:r>
            <a:r>
              <a:rPr lang="en-US" sz="1100" dirty="0">
                <a:latin typeface="TodaySBOP-Regular"/>
                <a:cs typeface="TodaySBOP-Regular"/>
              </a:rPr>
              <a:t>2016</a:t>
            </a:r>
            <a:endParaRPr lang="en-US" sz="1100" dirty="0" smtClean="0">
              <a:latin typeface="TodaySBOP-Regular"/>
              <a:cs typeface="TodaySBOP-Regular"/>
            </a:endParaRPr>
          </a:p>
          <a:p>
            <a:endParaRPr lang="en-US" sz="1200" b="1" dirty="0" smtClean="0"/>
          </a:p>
          <a:p>
            <a:r>
              <a:rPr lang="en-US" sz="1200" b="1" spc="50" dirty="0" smtClean="0">
                <a:latin typeface="TodaySBOP-Bold"/>
                <a:cs typeface="TodaySBOP-Bold"/>
              </a:rPr>
              <a:t>Venue</a:t>
            </a:r>
          </a:p>
          <a:p>
            <a:r>
              <a:rPr lang="en-US" sz="1100" dirty="0" smtClean="0">
                <a:latin typeface="TodaySBOP-Regular"/>
                <a:cs typeface="TodaySBOP-Regular"/>
              </a:rPr>
              <a:t>Marseille (12 to 18.9)</a:t>
            </a:r>
          </a:p>
          <a:p>
            <a:r>
              <a:rPr lang="en-US" sz="1100" dirty="0" smtClean="0">
                <a:latin typeface="TodaySBOP-Regular"/>
              </a:rPr>
              <a:t>Lausanne (19 to 23.9)</a:t>
            </a:r>
          </a:p>
          <a:p>
            <a:endParaRPr lang="en-US" sz="1200" b="1" dirty="0" smtClean="0"/>
          </a:p>
          <a:p>
            <a:r>
              <a:rPr lang="en-US" sz="1200" b="1" spc="50" dirty="0" smtClean="0">
                <a:latin typeface="TodaySBOP-Bold"/>
                <a:cs typeface="TodaySBOP-Bold"/>
              </a:rPr>
              <a:t>Language</a:t>
            </a:r>
          </a:p>
          <a:p>
            <a:r>
              <a:rPr lang="en-US" sz="1100" dirty="0" smtClean="0">
                <a:latin typeface="TodaySBOP-Regular"/>
                <a:cs typeface="TodaySBOP-Regular"/>
              </a:rPr>
              <a:t>English</a:t>
            </a:r>
          </a:p>
          <a:p>
            <a:endParaRPr lang="en-US" sz="1200" b="1" dirty="0" smtClean="0"/>
          </a:p>
          <a:p>
            <a:endParaRPr lang="en-US" sz="1100" dirty="0" smtClean="0">
              <a:latin typeface="TodaySBOP-Regular"/>
              <a:cs typeface="TodaySBOP-Regular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71750" y="2594634"/>
            <a:ext cx="43751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 smtClean="0"/>
              <a:t>A training course dedicated to local authorities</a:t>
            </a:r>
          </a:p>
          <a:p>
            <a:pPr algn="just"/>
            <a:endParaRPr lang="en-US" sz="1100" b="1" dirty="0" smtClean="0"/>
          </a:p>
          <a:p>
            <a:pPr algn="just"/>
            <a:r>
              <a:rPr lang="en-US" sz="1100" dirty="0" smtClean="0"/>
              <a:t>To support local authorities in their role as public contracting authority and as major players in development, the </a:t>
            </a:r>
            <a:r>
              <a:rPr lang="en-US" sz="1100" b="1" dirty="0" smtClean="0"/>
              <a:t>CEFEB</a:t>
            </a:r>
            <a:r>
              <a:rPr lang="en-US" sz="1100" dirty="0" smtClean="0"/>
              <a:t>, the group's corporate university of the </a:t>
            </a:r>
            <a:r>
              <a:rPr lang="en-US" sz="1100" b="1" dirty="0" smtClean="0"/>
              <a:t>French Agency for Development (AFD)</a:t>
            </a:r>
            <a:r>
              <a:rPr lang="en-US" sz="1100" dirty="0" smtClean="0"/>
              <a:t>,</a:t>
            </a:r>
            <a:r>
              <a:rPr lang="en-US" sz="1100" b="1" dirty="0" smtClean="0"/>
              <a:t> </a:t>
            </a:r>
            <a:r>
              <a:rPr lang="en-US" sz="1100" dirty="0" smtClean="0"/>
              <a:t>the </a:t>
            </a:r>
            <a:r>
              <a:rPr lang="en-US" sz="1100" b="1" dirty="0" smtClean="0"/>
              <a:t>Swiss State Secretariat for Economic Affairs (SECO)</a:t>
            </a:r>
            <a:r>
              <a:rPr lang="en-US" sz="1100" dirty="0" smtClean="0"/>
              <a:t> propose a training course program aiming at reinforcing specific management capacities of local authorities’ staff.</a:t>
            </a:r>
          </a:p>
          <a:p>
            <a:pPr algn="just"/>
            <a:endParaRPr lang="en-US" sz="1100" dirty="0" smtClean="0">
              <a:latin typeface="TodaySBOP-Medium"/>
            </a:endParaRPr>
          </a:p>
          <a:p>
            <a:r>
              <a:rPr lang="en-US" sz="1100" dirty="0" smtClean="0"/>
              <a:t>The </a:t>
            </a:r>
            <a:r>
              <a:rPr lang="en-US" sz="1100" b="1" dirty="0" smtClean="0"/>
              <a:t>Management of local authorities training course  </a:t>
            </a:r>
            <a:r>
              <a:rPr lang="en-US" sz="1100" dirty="0" smtClean="0"/>
              <a:t>focuses on four specific issues :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• Public finance strategies</a:t>
            </a:r>
            <a:br>
              <a:rPr lang="en-US" sz="1100" dirty="0" smtClean="0"/>
            </a:br>
            <a:r>
              <a:rPr lang="en-US" sz="1100" dirty="0" smtClean="0"/>
              <a:t>• </a:t>
            </a:r>
            <a:r>
              <a:rPr lang="en-US" sz="1100" dirty="0"/>
              <a:t>U</a:t>
            </a:r>
            <a:r>
              <a:rPr lang="en-US" sz="1100" dirty="0" smtClean="0"/>
              <a:t>rban planning  tools</a:t>
            </a:r>
            <a:br>
              <a:rPr lang="en-US" sz="1100" dirty="0" smtClean="0"/>
            </a:br>
            <a:r>
              <a:rPr lang="en-US" sz="1100" dirty="0" smtClean="0"/>
              <a:t>• Management of urban public services</a:t>
            </a:r>
            <a:br>
              <a:rPr lang="en-US" sz="1100" dirty="0" smtClean="0"/>
            </a:br>
            <a:r>
              <a:rPr lang="en-US" sz="1100" dirty="0" smtClean="0"/>
              <a:t>• Strategic and operational management</a:t>
            </a:r>
          </a:p>
          <a:p>
            <a:pPr algn="just"/>
            <a:endParaRPr lang="en-US" sz="1100" dirty="0" smtClean="0">
              <a:latin typeface="TodaySBOP-Medium"/>
            </a:endParaRPr>
          </a:p>
          <a:p>
            <a:pPr algn="just"/>
            <a:r>
              <a:rPr lang="en-US" sz="1100" dirty="0" smtClean="0"/>
              <a:t>The training course is meant for local authorities’ managers possessing specific technical skills and mobilize in turns the </a:t>
            </a:r>
            <a:r>
              <a:rPr lang="en-US" sz="1100" b="1" dirty="0" smtClean="0"/>
              <a:t>general management, administrative services, financial and technical services. </a:t>
            </a:r>
            <a:endParaRPr lang="en-US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5" y="7664844"/>
            <a:ext cx="1765300" cy="12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9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33777" y="682625"/>
            <a:ext cx="4965700" cy="594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50"/>
              </a:lnSpc>
            </a:pPr>
            <a:r>
              <a:rPr lang="en-US" sz="1600" spc="50" dirty="0">
                <a:solidFill>
                  <a:srgbClr val="841A71"/>
                </a:solidFill>
                <a:latin typeface="TodaySBOP-Medium"/>
                <a:cs typeface="TodaySBOP-Medium"/>
              </a:rPr>
              <a:t>Pedagogical method</a:t>
            </a:r>
          </a:p>
          <a:p>
            <a:pPr algn="just"/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The seminar is for managers with interest and responsibilities on urban issues within local authorities, central governments/administrations, public agencies or projects implementation units. </a:t>
            </a:r>
          </a:p>
          <a:p>
            <a:pPr algn="just"/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Our training courses are designed to develop new skills, with an approach balancing theoretical background and practical examples (group exercises, field visits, case studies, etc.).</a:t>
            </a:r>
          </a:p>
          <a:p>
            <a:pPr algn="just"/>
            <a:endParaRPr lang="en-US" sz="1100" dirty="0" smtClean="0"/>
          </a:p>
          <a:p>
            <a:pPr algn="just"/>
            <a:r>
              <a:rPr lang="en-US" sz="1100" dirty="0" smtClean="0"/>
              <a:t>Participants will  be introduced to state-of-the-art methods and techniques in the field of urban development and mobility, and will have the opportunity to exchange on their own professional experiences.</a:t>
            </a:r>
          </a:p>
          <a:p>
            <a:pPr algn="just"/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To ensure a very concrete dimension to this training, CEFEB and SECO established a partnership with Urbaplan and Transitec, two leading international experts in urban planning and mobility management. Furthermore, the City of Lausanne is also a training partner.</a:t>
            </a:r>
          </a:p>
          <a:p>
            <a:endParaRPr lang="en-US" sz="1100" dirty="0" smtClean="0"/>
          </a:p>
          <a:p>
            <a:endParaRPr lang="en-US" sz="900" dirty="0" smtClean="0">
              <a:latin typeface="TodaySBOP-Medium"/>
              <a:cs typeface="TodaySBOP-Medium"/>
            </a:endParaRPr>
          </a:p>
          <a:p>
            <a:pPr>
              <a:lnSpc>
                <a:spcPts val="1250"/>
              </a:lnSpc>
            </a:pPr>
            <a:r>
              <a:rPr lang="fr-FR" sz="1600" spc="50" dirty="0" err="1">
                <a:solidFill>
                  <a:srgbClr val="841A71"/>
                </a:solidFill>
                <a:latin typeface="TodaySBOP-Medium"/>
                <a:cs typeface="TodaySBOP-Medium"/>
              </a:rPr>
              <a:t>Terms</a:t>
            </a:r>
            <a:r>
              <a:rPr lang="fr-FR" sz="1600" spc="50" dirty="0">
                <a:solidFill>
                  <a:srgbClr val="841A71"/>
                </a:solidFill>
                <a:latin typeface="TodaySBOP-Medium"/>
                <a:cs typeface="TodaySBOP-Medium"/>
              </a:rPr>
              <a:t> of </a:t>
            </a:r>
            <a:r>
              <a:rPr lang="fr-FR" sz="1600" spc="50" dirty="0" smtClean="0">
                <a:solidFill>
                  <a:srgbClr val="841A71"/>
                </a:solidFill>
                <a:latin typeface="TodaySBOP-Medium"/>
                <a:cs typeface="TodaySBOP-Medium"/>
              </a:rPr>
              <a:t>Participation</a:t>
            </a:r>
          </a:p>
          <a:p>
            <a:pPr>
              <a:lnSpc>
                <a:spcPts val="1250"/>
              </a:lnSpc>
            </a:pPr>
            <a:endParaRPr lang="fr-FR" sz="1600" b="0" spc="50" dirty="0">
              <a:solidFill>
                <a:srgbClr val="841A71"/>
              </a:solidFill>
              <a:latin typeface="TodaySBOP-Medium"/>
              <a:cs typeface="TodaySBOP-Regular"/>
            </a:endParaRPr>
          </a:p>
          <a:p>
            <a:pPr algn="just">
              <a:lnSpc>
                <a:spcPts val="1250"/>
              </a:lnSpc>
            </a:pPr>
            <a:r>
              <a:rPr lang="en-US" sz="1100" dirty="0" smtClean="0"/>
              <a:t>To apply for this training, interested candidates are requested to directly contact AFD local representatives. Candidates sponsored by SECO, the City of Lausanne or Urbaplan/Transitec must specify this status in their application form. The deadline for submissions is : Thursday, </a:t>
            </a:r>
            <a:r>
              <a:rPr lang="en-US" sz="1100" b="1" dirty="0" smtClean="0">
                <a:solidFill>
                  <a:srgbClr val="FF0000"/>
                </a:solidFill>
              </a:rPr>
              <a:t>May 26th</a:t>
            </a:r>
            <a:r>
              <a:rPr lang="en-US" sz="1100" dirty="0" smtClean="0"/>
              <a:t>,</a:t>
            </a:r>
            <a:r>
              <a:rPr lang="en-US" sz="1100" b="1" dirty="0" smtClean="0">
                <a:solidFill>
                  <a:srgbClr val="FF0000"/>
                </a:solidFill>
              </a:rPr>
              <a:t> 2016</a:t>
            </a:r>
            <a:r>
              <a:rPr lang="en-US" sz="1100" dirty="0" smtClean="0"/>
              <a:t>.</a:t>
            </a:r>
          </a:p>
          <a:p>
            <a:pPr algn="just">
              <a:lnSpc>
                <a:spcPts val="1250"/>
              </a:lnSpc>
            </a:pP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Subject to the agreement of their employer on the terms of participation, the final list of candidates for this training will be communicated during </a:t>
            </a:r>
            <a:r>
              <a:rPr lang="en-US" sz="1100" b="1" dirty="0" smtClean="0">
                <a:solidFill>
                  <a:srgbClr val="FF0000"/>
                </a:solidFill>
              </a:rPr>
              <a:t>the first half of June 2016</a:t>
            </a:r>
            <a:r>
              <a:rPr lang="en-US" sz="1100" dirty="0" smtClean="0"/>
              <a:t>. The training will be postponed if less than 15 people are registered.</a:t>
            </a:r>
          </a:p>
          <a:p>
            <a:pPr algn="just">
              <a:lnSpc>
                <a:spcPts val="1250"/>
              </a:lnSpc>
            </a:pP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Direct </a:t>
            </a:r>
            <a:r>
              <a:rPr lang="en-US" sz="1100" dirty="0"/>
              <a:t>cost of this training </a:t>
            </a:r>
            <a:r>
              <a:rPr lang="en-US" sz="1100" dirty="0" smtClean="0"/>
              <a:t>(speakers </a:t>
            </a:r>
            <a:r>
              <a:rPr lang="en-US" sz="1100" dirty="0"/>
              <a:t>and teaching </a:t>
            </a:r>
            <a:r>
              <a:rPr lang="en-US" sz="1100" dirty="0" smtClean="0"/>
              <a:t>material) will be covered by the organizers. However, transportation expenses (excluding Marseille &gt; Lausanne), accommodations and meals outside of course hours will have to be taken care of by the participants </a:t>
            </a:r>
            <a:r>
              <a:rPr lang="en-US" sz="1100" dirty="0" err="1" smtClean="0"/>
              <a:t>themeselves</a:t>
            </a:r>
            <a:r>
              <a:rPr lang="en-US" sz="1100" dirty="0" smtClean="0"/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334077" y="8896296"/>
            <a:ext cx="17653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spc="50" dirty="0" smtClean="0">
              <a:latin typeface="TodaySBOP-Regular"/>
              <a:cs typeface="TodaySBOP-Regular"/>
            </a:endParaRPr>
          </a:p>
          <a:p>
            <a:r>
              <a:rPr lang="fr-FR" sz="1000" spc="50" dirty="0">
                <a:latin typeface="TodaySBOP-Bold"/>
                <a:cs typeface="TodaySBOP-Bold"/>
              </a:rPr>
              <a:t>CONTACT</a:t>
            </a:r>
          </a:p>
          <a:p>
            <a:endParaRPr lang="fr-FR" sz="1000" spc="50" dirty="0" smtClean="0">
              <a:latin typeface="TodaySBOP-Regular"/>
              <a:cs typeface="TodaySBOP-Regular"/>
            </a:endParaRPr>
          </a:p>
          <a:p>
            <a:r>
              <a:rPr lang="fr-FR" sz="1000" spc="50" dirty="0" smtClean="0">
                <a:latin typeface="TodaySBOP-Regular"/>
                <a:cs typeface="TodaySBOP-Regular"/>
              </a:rPr>
              <a:t>Dominique </a:t>
            </a:r>
            <a:r>
              <a:rPr lang="fr-FR" sz="900" spc="50" dirty="0" smtClean="0">
                <a:latin typeface="TodaySBOP-Regular"/>
                <a:cs typeface="TodaySBOP-Regular"/>
              </a:rPr>
              <a:t>HAUTBERGUE</a:t>
            </a:r>
          </a:p>
          <a:p>
            <a:r>
              <a:rPr lang="fr-FR" sz="1000" spc="50" dirty="0" smtClean="0">
                <a:latin typeface="TodaySBOP-Regular"/>
                <a:cs typeface="TodaySBOP-Regular"/>
                <a:hlinkClick r:id="rId3"/>
              </a:rPr>
              <a:t>hautbergued@afd.fr</a:t>
            </a:r>
            <a:endParaRPr lang="fr-FR" sz="1000" spc="50" dirty="0" smtClean="0">
              <a:latin typeface="TodaySBOP-Regular"/>
              <a:cs typeface="TodaySBOP-Regular"/>
            </a:endParaRPr>
          </a:p>
          <a:p>
            <a:endParaRPr lang="fr-FR" sz="1000" spc="50" dirty="0">
              <a:latin typeface="TodaySBOP-Regular"/>
              <a:cs typeface="TodaySBOP-Regular"/>
            </a:endParaRPr>
          </a:p>
          <a:p>
            <a:r>
              <a:rPr lang="fr-FR" sz="1000" dirty="0" smtClean="0">
                <a:latin typeface="TodaySBOP-Regular"/>
                <a:cs typeface="TodaySBOP-Regular"/>
              </a:rPr>
              <a:t>Marie-Dominique de SWARTE</a:t>
            </a:r>
          </a:p>
          <a:p>
            <a:r>
              <a:rPr lang="fr-FR" sz="1000" spc="50" dirty="0" smtClean="0">
                <a:latin typeface="TodaySBOP-Regular"/>
                <a:cs typeface="TodaySBOP-Regular"/>
                <a:hlinkClick r:id="rId4"/>
              </a:rPr>
              <a:t>deswartemd@afd.fr</a:t>
            </a:r>
            <a:endParaRPr lang="fr-FR" sz="1000" spc="50" dirty="0">
              <a:latin typeface="TodaySBOP-Regular"/>
              <a:cs typeface="TodaySBOP-Regular"/>
            </a:endParaRPr>
          </a:p>
          <a:p>
            <a:endParaRPr lang="fr-FR" sz="1000" dirty="0">
              <a:latin typeface="TodaySBOP-Regular"/>
              <a:cs typeface="TodaySBOP-Regular"/>
            </a:endParaRPr>
          </a:p>
          <a:p>
            <a:endParaRPr lang="fr-FR" sz="1000" dirty="0">
              <a:latin typeface="TodaySBOP-Regular"/>
              <a:cs typeface="TodaySBOP-Regular"/>
            </a:endParaRPr>
          </a:p>
        </p:txBody>
      </p:sp>
      <p:pic>
        <p:nvPicPr>
          <p:cNvPr id="16" name="Image 15" descr="LOGO OK-RV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8" y="7301939"/>
            <a:ext cx="1410335" cy="33083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23" name="Image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77" y="7360676"/>
            <a:ext cx="1600200" cy="213360"/>
          </a:xfrm>
          <a:prstGeom prst="rect">
            <a:avLst/>
          </a:prstGeom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1027" name="Picture 3" descr="C:\Users\deswartemd\Desktop\OUTILS\Photos et logos\Logos Phil\AFD_rvb_v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9137650"/>
            <a:ext cx="984163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I:\ERS\CEFEB\Formation\seminaires_ateliers_visio_2016\DH_PCL2_francophone_mai_2016\2. PROGRAMME &amp; PLAQUETTE\BL_Fr_WBF_SECO_CMYK_pos_qu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7821015"/>
            <a:ext cx="43053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27" y="7402556"/>
            <a:ext cx="1947794" cy="1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185</Words>
  <Application>Microsoft Office PowerPoint</Application>
  <PresentationFormat>Personalizado</PresentationFormat>
  <Paragraphs>58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Thème Office</vt:lpstr>
      <vt:lpstr>1_Thème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</dc:creator>
  <cp:lastModifiedBy>Charlotte Lafitte</cp:lastModifiedBy>
  <cp:revision>78</cp:revision>
  <cp:lastPrinted>2016-04-27T11:27:14Z</cp:lastPrinted>
  <dcterms:created xsi:type="dcterms:W3CDTF">2015-01-13T09:43:50Z</dcterms:created>
  <dcterms:modified xsi:type="dcterms:W3CDTF">2016-06-14T09:05:00Z</dcterms:modified>
</cp:coreProperties>
</file>